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93" r:id="rId4"/>
    <p:sldId id="294" r:id="rId5"/>
    <p:sldId id="287" r:id="rId6"/>
    <p:sldId id="291" r:id="rId7"/>
    <p:sldId id="288" r:id="rId8"/>
    <p:sldId id="257" r:id="rId9"/>
    <p:sldId id="295" r:id="rId10"/>
    <p:sldId id="259" r:id="rId11"/>
    <p:sldId id="262" r:id="rId12"/>
    <p:sldId id="263" r:id="rId13"/>
    <p:sldId id="260" r:id="rId14"/>
    <p:sldId id="258" r:id="rId15"/>
    <p:sldId id="265" r:id="rId16"/>
    <p:sldId id="26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743"/>
    <a:srgbClr val="B7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B1BED-D47C-4E50-A7AD-7D955B114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62A9B7-6EBA-4CCF-B30E-AE6A90129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EA7E12-958F-45BB-B85B-B7A9129D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30AB2-A185-4976-A6C5-820EF167E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B9BEE-52F3-479F-9844-101D49A7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264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54A92-05E1-4F2E-9747-CE827087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3D5F0F-FACE-47C3-B3E1-8BC0328E4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77158E-08E4-4044-8AB3-FEB6C74E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B84788-7585-4DEB-8B0C-02741359B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1E674-BBAE-4924-9991-E2122DCD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59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1E29DC-C580-4152-94F3-FA05E6AD0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FE4FAF-76B1-4CFA-8A69-6B3C5BB4D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82D249-F320-4354-ADE4-B85295C6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A0986-5BFD-4748-87EB-98AC09BB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9B341-B0D4-488F-968B-0124F714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16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25F8B-6BB6-4FAF-9068-3057C479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B6381A-6717-4630-8FD8-60F18B31C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A995AE-10EE-4655-BD81-34A4544C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DE591E-6E3C-49E4-AA1A-A1C89CAC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DF50DC-EA99-4BC1-AB15-0B02AF6E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51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794D1-B101-482B-9C31-D5284BD4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79F52C-311D-450D-9F4A-74BB1E646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F1676F-A432-4CCA-86E8-4AA5FE378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76BE0C-5A50-4ECC-81F6-67CC773B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48D8A7-2120-463A-858D-48839E3E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97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4B73A-FD42-4E53-8E21-D3A7613D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FAA940-C847-4043-8AD5-B9B076C5A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CD20D1-CE80-4412-8560-16050694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B1DB55-33F7-4832-85B7-859F0499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CD85EA-58E2-4B51-A7D0-FE6673DE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1F9BEB-DFB5-49EA-B71C-8B826D98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50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D376A-E51E-4BA0-99D2-7D6A452E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73D877-7060-4C3D-ACF7-BC5CC3AA4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2F8657-B99A-4772-826A-A5FCA701D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E15541-EA36-47C4-BADD-334784D1E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F78466-5021-49AE-8F77-F4D2B7053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4FFF5D-989F-407A-96B9-8B9044FE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D315B2-4647-4251-96CE-4F1E3A94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F869FB-1C01-4EF9-9606-5780FCD6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69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8CF25-5F73-441F-B657-CDF30F5E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8DF4EE-1394-45D1-9D6F-2159909B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82A1BC-F4D0-4AA8-815C-414E7C2C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3C41F0-70DC-46A2-B606-C89DDDD5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51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75BF92-A475-4709-A804-7DD4C464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EC310B-59F6-437B-926D-FC2A2506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DDD651-3384-4383-88F4-4499E782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80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2AC12-A5EC-488F-8DFC-ADF7BFD9C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9E7880-CD54-46D4-8985-9AEE70977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280436-2675-4D76-B116-566338856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9A9C1A-9840-4EE1-A612-B0549F46B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EBDC0F-8619-405A-9139-3C4D0320A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3356FF-2500-4A3B-9A1A-8B0E28C7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842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CCD7D4-4470-4AED-811C-B44024E2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986BAD-9015-4745-916B-7B9E9D27A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B86B84-1197-4DDE-95CE-13FF0954A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D3EDC9-034C-4F7B-845A-3471E168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20F42E-6123-4DC0-B962-3ADB472D1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03F735-05FA-4EFC-8C73-C71E3C4F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7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2C66E5-1111-496F-B6CF-7D08D07D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0C3E6-2A4E-44B2-94AE-37B12242B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057E1-EFB7-4C93-A638-26923771C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2EF8-ED87-4068-9103-3946E67E3275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982ADA-45A0-4832-9110-146CA783A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31E29-CBE3-4D6F-8CA6-F251C4A17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AE2FF-002A-43CF-8F2B-6C5EAB7E9E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40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zhihu.com/question/609588212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26748008" TargetMode="External"/><Relationship Id="rId2" Type="http://schemas.openxmlformats.org/officeDocument/2006/relationships/hyperlink" Target="https://zhuanlan.zhihu.com/p/63159171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15195662966@139.com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.bilibili.com/1567748478?spm_id_from=333.337.0.0" TargetMode="External"/><Relationship Id="rId2" Type="http://schemas.openxmlformats.org/officeDocument/2006/relationships/hyperlink" Target="https://zhuanlan.zhihu.com/p/6269665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A853D-217E-4BDC-8D26-CF05E9E1BF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Informatics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DF12D5-5A76-4028-8B22-221491B873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0. Embracing AIGC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8605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1C022F0B-02F7-43B9-B52B-5B7C50A41B3E}"/>
              </a:ext>
            </a:extLst>
          </p:cNvPr>
          <p:cNvSpPr/>
          <p:nvPr/>
        </p:nvSpPr>
        <p:spPr>
          <a:xfrm>
            <a:off x="485193" y="4009268"/>
            <a:ext cx="11097208" cy="217430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3D11034-921E-46F8-B6A6-19A780768B10}"/>
              </a:ext>
            </a:extLst>
          </p:cNvPr>
          <p:cNvSpPr/>
          <p:nvPr/>
        </p:nvSpPr>
        <p:spPr>
          <a:xfrm>
            <a:off x="485192" y="1539271"/>
            <a:ext cx="11097207" cy="217430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D13C95-7007-4EA4-873A-6C5DA049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</a:t>
            </a:r>
            <a:r>
              <a:rPr lang="zh-CN" altLang="en-US" dirty="0"/>
              <a:t>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1FBDF7-F2C7-4232-8EDD-6EA140D099C6}"/>
              </a:ext>
            </a:extLst>
          </p:cNvPr>
          <p:cNvSpPr/>
          <p:nvPr/>
        </p:nvSpPr>
        <p:spPr>
          <a:xfrm>
            <a:off x="3323746" y="5176749"/>
            <a:ext cx="1555474" cy="591379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Encoder</a:t>
            </a:r>
            <a:endParaRPr lang="zh-CN" altLang="en-US" sz="2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36629E-D609-453C-A1AF-CD65740737BF}"/>
              </a:ext>
            </a:extLst>
          </p:cNvPr>
          <p:cNvSpPr/>
          <p:nvPr/>
        </p:nvSpPr>
        <p:spPr>
          <a:xfrm>
            <a:off x="6895850" y="5176749"/>
            <a:ext cx="1555474" cy="591379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Decoder</a:t>
            </a:r>
            <a:endParaRPr lang="zh-CN" altLang="en-US" sz="2800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8D3D495-47DB-4A47-936A-8DA7E45F74E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79220" y="5472439"/>
            <a:ext cx="20166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6F8F4C5-E36A-459D-AD69-FE3DBB9E8999}"/>
              </a:ext>
            </a:extLst>
          </p:cNvPr>
          <p:cNvCxnSpPr/>
          <p:nvPr/>
        </p:nvCxnSpPr>
        <p:spPr>
          <a:xfrm>
            <a:off x="1263573" y="5472437"/>
            <a:ext cx="206017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B1A6642-1B21-4677-9D80-21E300548ECB}"/>
              </a:ext>
            </a:extLst>
          </p:cNvPr>
          <p:cNvCxnSpPr/>
          <p:nvPr/>
        </p:nvCxnSpPr>
        <p:spPr>
          <a:xfrm>
            <a:off x="8494867" y="5472437"/>
            <a:ext cx="206017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41163BC-0060-4342-81F7-390E981818E6}"/>
              </a:ext>
            </a:extLst>
          </p:cNvPr>
          <p:cNvSpPr/>
          <p:nvPr/>
        </p:nvSpPr>
        <p:spPr>
          <a:xfrm>
            <a:off x="3306483" y="2620755"/>
            <a:ext cx="1555474" cy="591379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Encoder</a:t>
            </a:r>
            <a:endParaRPr lang="zh-CN" altLang="en-US" sz="28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BD534A-01FD-487F-840A-42DB9876175F}"/>
              </a:ext>
            </a:extLst>
          </p:cNvPr>
          <p:cNvSpPr/>
          <p:nvPr/>
        </p:nvSpPr>
        <p:spPr>
          <a:xfrm>
            <a:off x="6922130" y="2620756"/>
            <a:ext cx="1555474" cy="591379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Decoder</a:t>
            </a:r>
            <a:endParaRPr lang="zh-CN" altLang="en-US" sz="28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18E85C4-6A2F-417D-BC9F-2940DEB36DDC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861957" y="2916445"/>
            <a:ext cx="206017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816AC3E-5FF0-4EE1-8A62-8681F0930C5F}"/>
              </a:ext>
            </a:extLst>
          </p:cNvPr>
          <p:cNvCxnSpPr/>
          <p:nvPr/>
        </p:nvCxnSpPr>
        <p:spPr>
          <a:xfrm>
            <a:off x="1246310" y="2916443"/>
            <a:ext cx="206017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D16B557-E8D9-49D2-B22E-C3D802818A87}"/>
              </a:ext>
            </a:extLst>
          </p:cNvPr>
          <p:cNvCxnSpPr/>
          <p:nvPr/>
        </p:nvCxnSpPr>
        <p:spPr>
          <a:xfrm>
            <a:off x="8477604" y="2916443"/>
            <a:ext cx="206017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9FDE42E-E83B-4181-A74B-5E9FA2E2DE4A}"/>
              </a:ext>
            </a:extLst>
          </p:cNvPr>
          <p:cNvSpPr/>
          <p:nvPr/>
        </p:nvSpPr>
        <p:spPr>
          <a:xfrm>
            <a:off x="10537777" y="2593804"/>
            <a:ext cx="594360" cy="591379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63974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94581C-11A7-4DD5-AD9B-9FE4A71E3EAC}"/>
              </a:ext>
            </a:extLst>
          </p:cNvPr>
          <p:cNvSpPr txBox="1"/>
          <p:nvPr/>
        </p:nvSpPr>
        <p:spPr>
          <a:xfrm>
            <a:off x="727788" y="1555813"/>
            <a:ext cx="10831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Training Period: to get estimated parameters using </a:t>
            </a:r>
            <a:r>
              <a:rPr lang="en-US" altLang="zh-CN" sz="2400" b="1" dirty="0">
                <a:solidFill>
                  <a:srgbClr val="C00000"/>
                </a:solidFill>
              </a:rPr>
              <a:t>Optimization Algorithms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CBD04B-FDA9-4CE5-A374-1E5866623D41}"/>
              </a:ext>
            </a:extLst>
          </p:cNvPr>
          <p:cNvSpPr txBox="1"/>
          <p:nvPr/>
        </p:nvSpPr>
        <p:spPr>
          <a:xfrm>
            <a:off x="727788" y="4072252"/>
            <a:ext cx="880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Testing/Application Period: using these estimated parameters</a:t>
            </a:r>
            <a:endParaRPr lang="zh-CN" altLang="en-US" sz="24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6ECA2E-5A72-450A-A5CA-34CFC7DD2D54}"/>
              </a:ext>
            </a:extLst>
          </p:cNvPr>
          <p:cNvSpPr/>
          <p:nvPr/>
        </p:nvSpPr>
        <p:spPr>
          <a:xfrm>
            <a:off x="10555040" y="5176747"/>
            <a:ext cx="594360" cy="591379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rgbClr val="63974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?</a:t>
            </a:r>
            <a:endParaRPr lang="zh-CN" altLang="en-US" sz="28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479D2A-7BB1-43E2-9C80-A711DA92E8DB}"/>
              </a:ext>
            </a:extLst>
          </p:cNvPr>
          <p:cNvSpPr txBox="1"/>
          <p:nvPr/>
        </p:nvSpPr>
        <p:spPr>
          <a:xfrm>
            <a:off x="3203511" y="2001899"/>
            <a:ext cx="2060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Lots of parameters to be estimated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D661D0-4BD4-4F18-977D-6E76CE366A1C}"/>
              </a:ext>
            </a:extLst>
          </p:cNvPr>
          <p:cNvSpPr txBox="1"/>
          <p:nvPr/>
        </p:nvSpPr>
        <p:spPr>
          <a:xfrm>
            <a:off x="6820880" y="1999251"/>
            <a:ext cx="2060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Lots of parameters to be estimated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9C257BF-8E3C-4EC2-8E68-BBDB563B9FF2}"/>
              </a:ext>
            </a:extLst>
          </p:cNvPr>
          <p:cNvSpPr/>
          <p:nvPr/>
        </p:nvSpPr>
        <p:spPr>
          <a:xfrm>
            <a:off x="647442" y="5176746"/>
            <a:ext cx="594360" cy="591379"/>
          </a:xfrm>
          <a:prstGeom prst="rect">
            <a:avLst/>
          </a:prstGeom>
          <a:solidFill>
            <a:srgbClr val="7030A0">
              <a:alpha val="50000"/>
            </a:srgbClr>
          </a:solidFill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E7BA4E-C9DA-4447-A9FF-11A40FC047B8}"/>
              </a:ext>
            </a:extLst>
          </p:cNvPr>
          <p:cNvSpPr/>
          <p:nvPr/>
        </p:nvSpPr>
        <p:spPr>
          <a:xfrm>
            <a:off x="647442" y="2645582"/>
            <a:ext cx="594360" cy="591379"/>
          </a:xfrm>
          <a:prstGeom prst="rect">
            <a:avLst/>
          </a:prstGeom>
          <a:solidFill>
            <a:srgbClr val="7030A0">
              <a:alpha val="50000"/>
            </a:srgbClr>
          </a:solidFill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573A104-EB5E-4007-BEE3-2DE8C6A1B7BB}"/>
              </a:ext>
            </a:extLst>
          </p:cNvPr>
          <p:cNvSpPr txBox="1"/>
          <p:nvPr/>
        </p:nvSpPr>
        <p:spPr>
          <a:xfrm>
            <a:off x="609601" y="3265866"/>
            <a:ext cx="5486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Self-generated data by adding noise</a:t>
            </a:r>
            <a:r>
              <a:rPr lang="en-US" altLang="zh-CN" dirty="0">
                <a:solidFill>
                  <a:srgbClr val="000000"/>
                </a:solidFill>
                <a:latin typeface="Gilroy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Gilroy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Gilroy"/>
              </a:rPr>
              <a:t>Cloze</a:t>
            </a:r>
            <a:r>
              <a:rPr lang="zh-CN" altLang="en-US" dirty="0">
                <a:solidFill>
                  <a:srgbClr val="000000"/>
                </a:solidFill>
                <a:latin typeface="Gilroy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Gilroy"/>
              </a:rPr>
              <a:t>test</a:t>
            </a:r>
            <a:endParaRPr lang="en-US" altLang="zh-CN" b="0" i="0" dirty="0">
              <a:solidFill>
                <a:srgbClr val="000000"/>
              </a:solidFill>
              <a:effectLst/>
              <a:latin typeface="Gilroy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Gilroy"/>
              </a:rPr>
              <a:t>OR</a:t>
            </a:r>
            <a:r>
              <a:rPr lang="en-US" altLang="zh-CN" dirty="0">
                <a:solidFill>
                  <a:srgbClr val="000000"/>
                </a:solidFill>
                <a:latin typeface="Gilroy"/>
              </a:rPr>
              <a:t> Labeled data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B6AE032-7544-4D36-A92A-625094597EFA}"/>
              </a:ext>
            </a:extLst>
          </p:cNvPr>
          <p:cNvSpPr txBox="1"/>
          <p:nvPr/>
        </p:nvSpPr>
        <p:spPr>
          <a:xfrm>
            <a:off x="3203511" y="4712996"/>
            <a:ext cx="2606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Estimated parameters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ABE63DB-E1F6-4BEF-B5BD-A81E73867311}"/>
              </a:ext>
            </a:extLst>
          </p:cNvPr>
          <p:cNvSpPr txBox="1"/>
          <p:nvPr/>
        </p:nvSpPr>
        <p:spPr>
          <a:xfrm>
            <a:off x="547396" y="5828267"/>
            <a:ext cx="3869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Gilroy"/>
              </a:rPr>
              <a:t>Valid Input</a:t>
            </a:r>
          </a:p>
          <a:p>
            <a:r>
              <a:rPr lang="en-US" altLang="zh-CN" dirty="0">
                <a:solidFill>
                  <a:srgbClr val="000000"/>
                </a:solidFill>
                <a:latin typeface="Gilroy"/>
              </a:rPr>
              <a:t>Prompt, Image, Audio, Video…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336BC52-FE1E-4533-8B1B-621CB4E6F19B}"/>
              </a:ext>
            </a:extLst>
          </p:cNvPr>
          <p:cNvSpPr txBox="1"/>
          <p:nvPr/>
        </p:nvSpPr>
        <p:spPr>
          <a:xfrm>
            <a:off x="6714931" y="4707019"/>
            <a:ext cx="2606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Gilroy"/>
              </a:rPr>
              <a:t>Estimated parameters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BADFF70-1E81-4B5B-9FA0-D93D98A84D8C}"/>
              </a:ext>
            </a:extLst>
          </p:cNvPr>
          <p:cNvSpPr txBox="1"/>
          <p:nvPr/>
        </p:nvSpPr>
        <p:spPr>
          <a:xfrm>
            <a:off x="8451324" y="5844222"/>
            <a:ext cx="3081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User-controllable Knowledge Distillation</a:t>
            </a:r>
          </a:p>
        </p:txBody>
      </p:sp>
    </p:spTree>
    <p:extLst>
      <p:ext uri="{BB962C8B-B14F-4D97-AF65-F5344CB8AC3E}">
        <p14:creationId xmlns:p14="http://schemas.microsoft.com/office/powerpoint/2010/main" val="138711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7F92D-EC96-41CD-A967-A6DA6FED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Stanford AI Town</a:t>
            </a:r>
            <a:endParaRPr lang="zh-CN" altLang="en-US" dirty="0"/>
          </a:p>
        </p:txBody>
      </p:sp>
      <p:pic>
        <p:nvPicPr>
          <p:cNvPr id="6" name="Picture 4" descr="Smallville">
            <a:extLst>
              <a:ext uri="{FF2B5EF4-FFF2-40B4-BE49-F238E27FC236}">
                <a16:creationId xmlns:a16="http://schemas.microsoft.com/office/drawing/2014/main" id="{94AA9F4B-D3A4-4676-9053-4A47C6B4D9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1" y="1825625"/>
            <a:ext cx="80984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05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847F87-61E6-473D-8421-774A3B49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奶奶漏洞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64BCA-4A84-4693-97C4-2DBDBEAAB2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hlinkClick r:id="rId2"/>
              </a:rPr>
              <a:t>ChatGPT</a:t>
            </a:r>
            <a:r>
              <a:rPr lang="zh-CN" altLang="en-US" dirty="0">
                <a:hlinkClick r:id="rId2"/>
              </a:rPr>
              <a:t>的「奶奶漏洞」？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4B3524-347C-42C5-9DB5-436F16C2940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135757" y="765369"/>
            <a:ext cx="4354996" cy="556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74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929D2-C0F9-4B79-A4F1-E2A2BAFA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内容生产工作流</a:t>
            </a:r>
            <a:r>
              <a:rPr lang="en-US" altLang="zh-CN" dirty="0"/>
              <a:t>Workflow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E3DB9D-160B-47B2-939F-59D47A56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857"/>
            <a:ext cx="10515600" cy="5153673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7200" b="1" dirty="0"/>
              <a:t>Class AIGC:</a:t>
            </a:r>
            <a:endParaRPr lang="en-US" altLang="zh-CN" sz="6400" b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6400" b="1" dirty="0"/>
              <a:t>Def ai4ani(</a:t>
            </a:r>
            <a:r>
              <a:rPr lang="en-US" altLang="zh-CN" sz="6400" b="1" dirty="0">
                <a:solidFill>
                  <a:srgbClr val="FF0000"/>
                </a:solidFill>
              </a:rPr>
              <a:t>prompt</a:t>
            </a:r>
            <a:r>
              <a:rPr lang="en-US" altLang="zh-CN" sz="6400" b="1" dirty="0"/>
              <a:t>):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6400" dirty="0"/>
              <a:t>take advantage of AI to make animation clips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6400" dirty="0" err="1"/>
              <a:t>English_prompt</a:t>
            </a:r>
            <a:r>
              <a:rPr lang="en-US" altLang="zh-CN" sz="6400" dirty="0"/>
              <a:t> := Use </a:t>
            </a:r>
            <a:r>
              <a:rPr lang="en-US" altLang="zh-CN" sz="6400" b="1" dirty="0" err="1"/>
              <a:t>ChatGPT</a:t>
            </a:r>
            <a:r>
              <a:rPr lang="en-US" altLang="zh-CN" sz="6400" b="1" dirty="0"/>
              <a:t>(</a:t>
            </a:r>
            <a:r>
              <a:rPr lang="zh-CN" altLang="en-US" sz="6400" b="1" dirty="0"/>
              <a:t>国产平替：文心一言</a:t>
            </a:r>
            <a:r>
              <a:rPr lang="en-US" altLang="zh-CN" sz="6400" b="1" dirty="0"/>
              <a:t>)</a:t>
            </a:r>
            <a:r>
              <a:rPr lang="en-US" altLang="zh-CN" sz="6400" dirty="0"/>
              <a:t> to translate your </a:t>
            </a:r>
            <a:r>
              <a:rPr lang="en-US" altLang="zh-CN" sz="6400" b="1" dirty="0">
                <a:solidFill>
                  <a:srgbClr val="FF0000"/>
                </a:solidFill>
              </a:rPr>
              <a:t>prompt</a:t>
            </a:r>
            <a:r>
              <a:rPr lang="en-US" altLang="zh-CN" sz="6400" dirty="0"/>
              <a:t> into English more precisely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6400" dirty="0"/>
              <a:t>Pic := Use </a:t>
            </a:r>
            <a:r>
              <a:rPr lang="en-US" altLang="zh-CN" sz="6400" b="1" dirty="0" err="1"/>
              <a:t>Midjourney</a:t>
            </a:r>
            <a:r>
              <a:rPr lang="zh-CN" altLang="en-US" sz="6400" b="1" dirty="0"/>
              <a:t>（国产平提：文心一格）</a:t>
            </a:r>
            <a:r>
              <a:rPr lang="en-US" altLang="zh-CN" sz="6400" dirty="0"/>
              <a:t> to create a picture that display what </a:t>
            </a:r>
            <a:r>
              <a:rPr lang="en-US" altLang="zh-CN" sz="6400" b="1" dirty="0" err="1">
                <a:solidFill>
                  <a:srgbClr val="FF0000"/>
                </a:solidFill>
              </a:rPr>
              <a:t>English_prompt</a:t>
            </a:r>
            <a:r>
              <a:rPr lang="en-US" altLang="zh-CN" sz="6400" dirty="0"/>
              <a:t> describes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6400" dirty="0"/>
              <a:t>Clip := Use </a:t>
            </a:r>
            <a:r>
              <a:rPr lang="en-US" altLang="zh-CN" sz="6400" b="1" dirty="0"/>
              <a:t>Runway</a:t>
            </a:r>
            <a:r>
              <a:rPr lang="en-US" altLang="zh-CN" sz="6400" dirty="0"/>
              <a:t> to extend </a:t>
            </a:r>
            <a:r>
              <a:rPr lang="en-US" altLang="zh-CN" sz="6400" b="1" dirty="0">
                <a:solidFill>
                  <a:srgbClr val="FF0000"/>
                </a:solidFill>
              </a:rPr>
              <a:t>Pic</a:t>
            </a:r>
            <a:r>
              <a:rPr lang="en-US" altLang="zh-CN" sz="6400" dirty="0"/>
              <a:t> into animation and then add </a:t>
            </a:r>
            <a:r>
              <a:rPr lang="en-US" altLang="zh-CN" sz="6400" b="1" dirty="0">
                <a:solidFill>
                  <a:srgbClr val="FF0000"/>
                </a:solidFill>
              </a:rPr>
              <a:t>more details about motions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6400" dirty="0"/>
              <a:t>Return Clip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64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6400" b="1" dirty="0"/>
              <a:t>Def </a:t>
            </a:r>
            <a:r>
              <a:rPr lang="en-US" altLang="zh-CN" sz="6400" b="1" dirty="0" err="1"/>
              <a:t>ami_assembly</a:t>
            </a:r>
            <a:r>
              <a:rPr lang="en-US" altLang="zh-CN" sz="6400" b="1" dirty="0"/>
              <a:t>(</a:t>
            </a:r>
            <a:r>
              <a:rPr lang="en-US" altLang="zh-CN" sz="6400" b="1" dirty="0">
                <a:solidFill>
                  <a:srgbClr val="FF0000"/>
                </a:solidFill>
              </a:rPr>
              <a:t>prompts</a:t>
            </a:r>
            <a:r>
              <a:rPr lang="en-US" altLang="zh-CN" sz="6400" b="1" dirty="0"/>
              <a:t>):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6400" dirty="0"/>
              <a:t>take advantage of AI to make videos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6400" dirty="0"/>
              <a:t>Clips = [ai4ani(</a:t>
            </a:r>
            <a:r>
              <a:rPr lang="en-US" altLang="zh-CN" sz="6400" dirty="0" err="1"/>
              <a:t>this_prompt</a:t>
            </a:r>
            <a:r>
              <a:rPr lang="en-US" altLang="zh-CN" sz="6400" dirty="0"/>
              <a:t>, ) For </a:t>
            </a:r>
            <a:r>
              <a:rPr lang="en-US" altLang="zh-CN" sz="6400" dirty="0" err="1"/>
              <a:t>this_prompt</a:t>
            </a:r>
            <a:r>
              <a:rPr lang="en-US" altLang="zh-CN" sz="6400" dirty="0"/>
              <a:t> in </a:t>
            </a:r>
            <a:r>
              <a:rPr lang="en-US" altLang="zh-CN" sz="6400" b="1" dirty="0">
                <a:solidFill>
                  <a:srgbClr val="FF0000"/>
                </a:solidFill>
              </a:rPr>
              <a:t>prompts</a:t>
            </a:r>
            <a:r>
              <a:rPr lang="en-US" altLang="zh-CN" sz="6400" dirty="0"/>
              <a:t>]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6400" dirty="0"/>
              <a:t>Caption := use </a:t>
            </a:r>
            <a:r>
              <a:rPr lang="en-US" altLang="zh-CN" sz="6400" b="1" dirty="0" err="1"/>
              <a:t>ChatGPT</a:t>
            </a:r>
            <a:r>
              <a:rPr lang="en-US" altLang="zh-CN" sz="6400" b="1" dirty="0"/>
              <a:t>(</a:t>
            </a:r>
            <a:r>
              <a:rPr lang="zh-CN" altLang="en-US" sz="6400" b="1" dirty="0"/>
              <a:t>国产平替：文心一言</a:t>
            </a:r>
            <a:r>
              <a:rPr lang="en-US" altLang="zh-CN" sz="6400" b="1" dirty="0"/>
              <a:t>)</a:t>
            </a:r>
            <a:r>
              <a:rPr lang="en-US" altLang="zh-CN" sz="6400" dirty="0"/>
              <a:t> to create a complete storyline to make sequential clips sense based on </a:t>
            </a:r>
            <a:r>
              <a:rPr lang="en-US" altLang="zh-CN" sz="6400" b="1" dirty="0">
                <a:solidFill>
                  <a:srgbClr val="FF0000"/>
                </a:solidFill>
              </a:rPr>
              <a:t>prompts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6400" dirty="0"/>
              <a:t>Audio := use </a:t>
            </a:r>
            <a:r>
              <a:rPr lang="zh-CN" altLang="en-US" sz="6400" dirty="0"/>
              <a:t>讯飞智作 </a:t>
            </a:r>
            <a:r>
              <a:rPr lang="en-US" altLang="zh-CN" sz="6400" dirty="0"/>
              <a:t>to create voiceover based on </a:t>
            </a:r>
            <a:r>
              <a:rPr lang="en-US" altLang="zh-CN" sz="6400" b="1" dirty="0">
                <a:solidFill>
                  <a:srgbClr val="FF0000"/>
                </a:solidFill>
              </a:rPr>
              <a:t>Caption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6400" dirty="0"/>
              <a:t>vid = Use PR to edit </a:t>
            </a:r>
            <a:r>
              <a:rPr lang="en-US" altLang="zh-CN" sz="6400" b="1" dirty="0">
                <a:solidFill>
                  <a:srgbClr val="FF0000"/>
                </a:solidFill>
              </a:rPr>
              <a:t>Clips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en-US" altLang="zh-CN" sz="6400" dirty="0"/>
              <a:t>Return vid</a:t>
            </a:r>
          </a:p>
          <a:p>
            <a:pPr marL="914400" lvl="1" indent="-457200">
              <a:lnSpc>
                <a:spcPct val="160000"/>
              </a:lnSpc>
              <a:buFont typeface="+mj-lt"/>
              <a:buAutoNum type="arabicPeriod"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7666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B274D-2189-4337-81E5-2BBD44BE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更强的</a:t>
            </a:r>
            <a:r>
              <a:rPr lang="en-US" altLang="zh-CN" dirty="0"/>
              <a:t>Generative AI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97C3C-38B2-4EA3-8621-3024B5981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ChatGPT</a:t>
            </a:r>
            <a:r>
              <a:rPr lang="zh-CN" altLang="en-US" dirty="0"/>
              <a:t>逐渐变成生态系统，包括集成进</a:t>
            </a:r>
            <a:r>
              <a:rPr lang="en-US" altLang="zh-CN" dirty="0"/>
              <a:t>Bing</a:t>
            </a:r>
            <a:r>
              <a:rPr lang="zh-CN" altLang="en-US" dirty="0"/>
              <a:t>搜索引擎中、集成</a:t>
            </a:r>
            <a:r>
              <a:rPr lang="en-US" altLang="zh-CN" dirty="0"/>
              <a:t>Mathematica</a:t>
            </a:r>
            <a:r>
              <a:rPr lang="zh-CN" altLang="en-US" dirty="0"/>
              <a:t>增强形式化推理能力。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Prompt </a:t>
            </a:r>
            <a:r>
              <a:rPr lang="zh-CN" altLang="en-US" dirty="0"/>
              <a:t>是需要多次迭代微调的。尽量给出格式化的输入，具体参见每个模型的技术手册。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在测试</a:t>
            </a:r>
            <a:r>
              <a:rPr lang="en-US" altLang="zh-CN" dirty="0"/>
              <a:t>/</a:t>
            </a:r>
            <a:r>
              <a:rPr lang="zh-CN" altLang="en-US" dirty="0"/>
              <a:t>使用阶段，给用户一些调节生成内容的自主性，比如</a:t>
            </a:r>
            <a:r>
              <a:rPr lang="en-US" altLang="zh-CN" dirty="0" err="1"/>
              <a:t>Microsoft.New</a:t>
            </a:r>
            <a:r>
              <a:rPr lang="en-US" altLang="zh-CN" dirty="0"/>
              <a:t> Bing</a:t>
            </a:r>
            <a:r>
              <a:rPr lang="zh-CN" altLang="en-US" dirty="0"/>
              <a:t>会分成稳定模式和创意模式。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err="1">
                <a:hlinkClick r:id="rId2"/>
              </a:rPr>
              <a:t>ChatGPT</a:t>
            </a:r>
            <a:r>
              <a:rPr lang="en-US" altLang="zh-CN" dirty="0">
                <a:hlinkClick r:id="rId2"/>
              </a:rPr>
              <a:t> </a:t>
            </a:r>
            <a:r>
              <a:rPr lang="zh-CN" altLang="en-US" dirty="0">
                <a:hlinkClick r:id="rId2"/>
              </a:rPr>
              <a:t>温度系数</a:t>
            </a:r>
            <a:r>
              <a:rPr lang="en-US" altLang="zh-CN" dirty="0">
                <a:hlinkClick r:id="rId2"/>
              </a:rPr>
              <a:t>t</a:t>
            </a:r>
            <a:r>
              <a:rPr lang="zh-CN" altLang="en-US" dirty="0">
                <a:hlinkClick r:id="rId2"/>
              </a:rPr>
              <a:t>与</a:t>
            </a:r>
            <a:r>
              <a:rPr lang="en-US" altLang="zh-CN" dirty="0">
                <a:hlinkClick r:id="rId2"/>
              </a:rPr>
              <a:t>top-p, </a:t>
            </a:r>
            <a:r>
              <a:rPr lang="zh-CN" altLang="en-US" dirty="0">
                <a:hlinkClick r:id="rId2"/>
              </a:rPr>
              <a:t>超参怎么设置最优？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>
                <a:hlinkClick r:id="rId3"/>
              </a:rPr>
              <a:t>Stable Diffusion</a:t>
            </a:r>
            <a:r>
              <a:rPr lang="zh-CN" altLang="en-US" dirty="0">
                <a:hlinkClick r:id="rId3"/>
              </a:rPr>
              <a:t>｜图生图 最强教程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985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6A492-7B6C-4F7C-BFD5-EA7578AF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User-controllable Parameter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24517B-F213-4F03-BE2D-0A1651236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4"/>
          <a:stretch/>
        </p:blipFill>
        <p:spPr>
          <a:xfrm>
            <a:off x="8065604" y="1825625"/>
            <a:ext cx="2059158" cy="4351338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4D6F26CE-1824-4F3B-88C3-9622FE69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90" y="1825625"/>
            <a:ext cx="54041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4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CA3F2A-53CB-4A0A-972C-914F6017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怎么教？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9C8B5-5C33-4426-B078-7A3D345902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不要限制住大家的才华！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基本的人工智能伦理：技术上能做什么不能做什么，伦理上能做什么不能做什么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😨请不要生成</a:t>
            </a:r>
            <a:r>
              <a:rPr lang="en-US" altLang="zh-CN" b="1" dirty="0">
                <a:solidFill>
                  <a:srgbClr val="C00000"/>
                </a:solidFill>
              </a:rPr>
              <a:t>NSFW</a:t>
            </a:r>
            <a:r>
              <a:rPr lang="zh-CN" altLang="en-US" b="1" dirty="0">
                <a:solidFill>
                  <a:srgbClr val="C00000"/>
                </a:solidFill>
              </a:rPr>
              <a:t>内容</a:t>
            </a:r>
            <a:r>
              <a:rPr lang="en-US" altLang="zh-CN" b="1" dirty="0">
                <a:solidFill>
                  <a:srgbClr val="C00000"/>
                </a:solidFill>
              </a:rPr>
              <a:t>(Not Safe For Work)</a:t>
            </a:r>
            <a:r>
              <a:rPr lang="zh-CN" altLang="en-US" b="1" dirty="0">
                <a:solidFill>
                  <a:srgbClr val="C00000"/>
                </a:solidFill>
              </a:rPr>
              <a:t>作为作业提交。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F8E0D0E-1147-4427-8E3D-5392083486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60472"/>
            <a:ext cx="5181600" cy="3881644"/>
          </a:xfrm>
        </p:spPr>
      </p:pic>
    </p:spTree>
    <p:extLst>
      <p:ext uri="{BB962C8B-B14F-4D97-AF65-F5344CB8AC3E}">
        <p14:creationId xmlns:p14="http://schemas.microsoft.com/office/powerpoint/2010/main" val="293404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87F4F3-DDDA-4D62-ACF8-9BC0D9E2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助教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772DB7-A5F6-4152-AB16-4C635B2AE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32174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2400" b="1" dirty="0"/>
              <a:t>袁张懿哲 </a:t>
            </a:r>
            <a:r>
              <a:rPr lang="en-US" altLang="zh-CN" sz="2400" b="1" dirty="0"/>
              <a:t>@20’ Information Systems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zh-CN" altLang="en-US" sz="2000" dirty="0"/>
              <a:t>曾在北欧交换过</a:t>
            </a:r>
            <a:r>
              <a:rPr lang="en-US" altLang="zh-CN" sz="2000" dirty="0"/>
              <a:t>CS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zh-CN" altLang="en-US" sz="2000" dirty="0"/>
              <a:t>兴趣方向：</a:t>
            </a:r>
            <a:r>
              <a:rPr lang="en-US" altLang="zh-CN" sz="2000" dirty="0"/>
              <a:t>Data Science</a:t>
            </a:r>
            <a:endParaRPr lang="en-US" altLang="zh-CN" dirty="0"/>
          </a:p>
          <a:p>
            <a:pPr marL="457200" lvl="1" indent="0">
              <a:lnSpc>
                <a:spcPct val="160000"/>
              </a:lnSpc>
              <a:buNone/>
            </a:pPr>
            <a:r>
              <a:rPr lang="zh-CN" altLang="en-US" sz="2000" dirty="0"/>
              <a:t>👉</a:t>
            </a:r>
            <a:r>
              <a:rPr lang="en-US" altLang="zh-CN" sz="2000" dirty="0"/>
              <a:t>AIGC</a:t>
            </a:r>
            <a:r>
              <a:rPr lang="zh-CN" altLang="en-US" sz="2000" dirty="0"/>
              <a:t>生成的我的证件照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400" dirty="0"/>
              <a:t>作业提交邮箱：</a:t>
            </a:r>
            <a:r>
              <a:rPr lang="en-US" altLang="zh-CN" sz="2400" dirty="0">
                <a:hlinkClick r:id="rId2"/>
              </a:rPr>
              <a:t>15195662966@139.com</a:t>
            </a:r>
            <a:endParaRPr lang="en-US" altLang="zh-CN" sz="2400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400" dirty="0"/>
              <a:t>微信：直接在群里戳我</a:t>
            </a:r>
            <a:endParaRPr lang="en-US" altLang="zh-CN" sz="2400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400" dirty="0"/>
              <a:t>实验课所有的</a:t>
            </a:r>
            <a:r>
              <a:rPr lang="en-US" altLang="zh-CN" sz="2400" dirty="0"/>
              <a:t>PPT</a:t>
            </a:r>
            <a:r>
              <a:rPr lang="zh-CN" altLang="en-US" sz="2400" dirty="0"/>
              <a:t>不用截，我会发给大家，也不作为考试内容。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55FFB87-6406-45F9-882C-9942A6F038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21" y="1825625"/>
            <a:ext cx="3518358" cy="4351338"/>
          </a:xfrm>
        </p:spPr>
      </p:pic>
    </p:spTree>
    <p:extLst>
      <p:ext uri="{BB962C8B-B14F-4D97-AF65-F5344CB8AC3E}">
        <p14:creationId xmlns:p14="http://schemas.microsoft.com/office/powerpoint/2010/main" val="114485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A9A3EED-47DD-4448-95AD-7885238F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Embracing AIGC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EABCAC-4DDC-49E5-9644-3011D3156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搜索引擎时代：</a:t>
            </a:r>
            <a:endParaRPr lang="en-US" altLang="zh-CN" b="1" dirty="0"/>
          </a:p>
          <a:p>
            <a:pPr lvl="1"/>
            <a:r>
              <a:rPr lang="en-US" altLang="zh-CN" dirty="0" err="1"/>
              <a:t>Pypi</a:t>
            </a:r>
            <a:r>
              <a:rPr lang="en-US" altLang="zh-CN" dirty="0"/>
              <a:t> + </a:t>
            </a:r>
            <a:r>
              <a:rPr lang="zh-CN" altLang="en-US" dirty="0"/>
              <a:t>需求</a:t>
            </a:r>
            <a:endParaRPr lang="en-US" altLang="zh-CN" dirty="0"/>
          </a:p>
          <a:p>
            <a:pPr lvl="1"/>
            <a:r>
              <a:rPr lang="zh-CN" altLang="en-US" dirty="0"/>
              <a:t>需求 </a:t>
            </a:r>
            <a:r>
              <a:rPr lang="en-US" altLang="zh-CN" dirty="0"/>
              <a:t>+ </a:t>
            </a:r>
            <a:r>
              <a:rPr lang="zh-CN" altLang="en-US" dirty="0"/>
              <a:t>在线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/>
              <a:t>LLM</a:t>
            </a:r>
            <a:r>
              <a:rPr lang="zh-CN" altLang="en-US" b="1" dirty="0"/>
              <a:t>大语言模型时代：</a:t>
            </a:r>
            <a:endParaRPr lang="en-US" altLang="zh-CN" b="1" dirty="0"/>
          </a:p>
          <a:p>
            <a:pPr lvl="1"/>
            <a:r>
              <a:rPr lang="zh-CN" altLang="en-US" dirty="0"/>
              <a:t>描述需求（</a:t>
            </a:r>
            <a:r>
              <a:rPr lang="en-US" altLang="zh-CN" dirty="0" err="1"/>
              <a:t>a.k.a</a:t>
            </a:r>
            <a:r>
              <a:rPr lang="en-US" altLang="zh-CN" dirty="0"/>
              <a:t> Prompt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6967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F4214-37C7-4614-B3A1-3EE527D9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DD285-DE09-42A1-B0C8-514EEC401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这门课的实验部分主要目的就是：</a:t>
            </a:r>
            <a:r>
              <a:rPr lang="zh-CN" altLang="en-US" b="1" dirty="0"/>
              <a:t>训练大家的调包能力，给大家长长见识，学以致用。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应用层→原理层。</a:t>
            </a:r>
            <a:r>
              <a:rPr lang="zh-CN" altLang="en-US" dirty="0"/>
              <a:t>让大家感兴趣，想学一遍原理的请选修更高阶的课程。</a:t>
            </a:r>
            <a:r>
              <a:rPr lang="zh-CN" altLang="en-US" b="1" dirty="0"/>
              <a:t>懂原理是重要的</a:t>
            </a:r>
            <a:r>
              <a:rPr lang="zh-CN" altLang="en-US" dirty="0"/>
              <a:t>，不懂原理乱用应用技术有时候是会出严重问题的。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498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52E7A-1505-42CE-B9AF-07AAA70088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主流！通用！实用！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023678-35A2-4DFB-88B8-78C710ADCF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、</a:t>
            </a:r>
            <a:r>
              <a:rPr lang="en-US" altLang="zh-CN" dirty="0" err="1"/>
              <a:t>Midjourney</a:t>
            </a:r>
            <a:r>
              <a:rPr lang="zh-CN" altLang="en-US" dirty="0"/>
              <a:t>、数据科学、人机交互、审美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生态系统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781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7B394-2966-45FF-9D9F-A4C986DC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拒绝回答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87AB0A-53A5-40E4-9B9E-B4948A06F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和文心一言哪个好用？</a:t>
            </a:r>
            <a:endParaRPr lang="en-US" altLang="zh-CN" dirty="0"/>
          </a:p>
          <a:p>
            <a:r>
              <a:rPr lang="en-US" altLang="zh-CN" dirty="0" err="1"/>
              <a:t>Midjourney</a:t>
            </a:r>
            <a:r>
              <a:rPr lang="zh-CN" altLang="en-US" dirty="0"/>
              <a:t>和</a:t>
            </a:r>
            <a:r>
              <a:rPr lang="en-US" altLang="zh-CN" dirty="0"/>
              <a:t>DALL·E</a:t>
            </a:r>
            <a:r>
              <a:rPr lang="zh-CN" altLang="en-US" dirty="0"/>
              <a:t>哪个好用？</a:t>
            </a:r>
            <a:endParaRPr lang="en-US" altLang="zh-CN" dirty="0"/>
          </a:p>
          <a:p>
            <a:r>
              <a:rPr lang="en-US" altLang="zh-CN" dirty="0"/>
              <a:t>Anaconda</a:t>
            </a:r>
            <a:r>
              <a:rPr lang="zh-CN" altLang="en-US" dirty="0"/>
              <a:t>、</a:t>
            </a:r>
            <a:r>
              <a:rPr lang="en-US" altLang="zh-CN" dirty="0" err="1"/>
              <a:t>Jetbrains</a:t>
            </a:r>
            <a:r>
              <a:rPr lang="zh-CN" altLang="en-US" dirty="0"/>
              <a:t>、</a:t>
            </a:r>
            <a:r>
              <a:rPr lang="en-US" altLang="zh-CN" dirty="0"/>
              <a:t>Visual Studio Code</a:t>
            </a:r>
            <a:r>
              <a:rPr lang="zh-CN" altLang="en-US" dirty="0"/>
              <a:t>和记事本哪个好用？</a:t>
            </a:r>
            <a:endParaRPr lang="en-US" altLang="zh-CN" dirty="0"/>
          </a:p>
          <a:p>
            <a:r>
              <a:rPr lang="en-US" altLang="zh-CN" dirty="0"/>
              <a:t>MacOS</a:t>
            </a:r>
            <a:r>
              <a:rPr lang="zh-CN" altLang="en-US" dirty="0"/>
              <a:t>、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Windows</a:t>
            </a:r>
            <a:r>
              <a:rPr lang="zh-CN" altLang="en-US" dirty="0"/>
              <a:t>哪个好用？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和</a:t>
            </a:r>
            <a:r>
              <a:rPr lang="en-US" altLang="zh-CN" dirty="0"/>
              <a:t>R</a:t>
            </a:r>
            <a:r>
              <a:rPr lang="zh-CN" altLang="en-US" dirty="0"/>
              <a:t>我学哪个？</a:t>
            </a:r>
            <a:r>
              <a:rPr lang="en-US" altLang="zh-CN" dirty="0"/>
              <a:t>C/C++</a:t>
            </a:r>
            <a:r>
              <a:rPr lang="zh-CN" altLang="en-US" dirty="0"/>
              <a:t>和</a:t>
            </a:r>
            <a:r>
              <a:rPr lang="en-US" altLang="zh-CN" dirty="0"/>
              <a:t>Java</a:t>
            </a:r>
            <a:r>
              <a:rPr lang="zh-CN" altLang="en-US" dirty="0"/>
              <a:t>我学哪个？</a:t>
            </a:r>
            <a:endParaRPr lang="en-US" altLang="zh-CN" dirty="0"/>
          </a:p>
          <a:p>
            <a:r>
              <a:rPr lang="en-US" altLang="zh-CN" dirty="0"/>
              <a:t>Linux</a:t>
            </a:r>
            <a:r>
              <a:rPr lang="zh-CN" altLang="en-US" dirty="0"/>
              <a:t>命令行是不是吊打</a:t>
            </a:r>
            <a:r>
              <a:rPr lang="en-US" altLang="zh-CN" dirty="0"/>
              <a:t>Windows</a:t>
            </a:r>
            <a:r>
              <a:rPr lang="zh-CN" altLang="en-US" dirty="0"/>
              <a:t>命令行？</a:t>
            </a:r>
            <a:endParaRPr lang="en-US" altLang="zh-CN" dirty="0"/>
          </a:p>
          <a:p>
            <a:r>
              <a:rPr lang="zh-CN" altLang="en-US" dirty="0"/>
              <a:t>学术界更喜欢</a:t>
            </a:r>
            <a:r>
              <a:rPr lang="en-US" altLang="zh-CN" dirty="0"/>
              <a:t>R</a:t>
            </a:r>
            <a:r>
              <a:rPr lang="zh-CN" altLang="en-US" dirty="0"/>
              <a:t>，业界更喜欢</a:t>
            </a:r>
            <a:r>
              <a:rPr lang="en-US" altLang="zh-CN" dirty="0"/>
              <a:t>Python</a:t>
            </a:r>
            <a:r>
              <a:rPr lang="zh-CN" altLang="en-US" dirty="0"/>
              <a:t>和</a:t>
            </a:r>
            <a:r>
              <a:rPr lang="en-US" altLang="zh-CN" dirty="0"/>
              <a:t>Java</a:t>
            </a:r>
            <a:r>
              <a:rPr lang="zh-CN" altLang="en-US" dirty="0"/>
              <a:t>吗？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7165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40C19-FBB4-4750-B99E-458D8D82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7C96D8-D5AE-430B-A9DB-3384F78ED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/>
              <a:t>函数式编程 </a:t>
            </a:r>
            <a:r>
              <a:rPr lang="en-US" altLang="zh-CN" dirty="0"/>
              <a:t>= </a:t>
            </a:r>
            <a:r>
              <a:rPr lang="zh-CN" altLang="en-US" dirty="0"/>
              <a:t>有顺序的一组操作</a:t>
            </a:r>
            <a:endParaRPr lang="en-US" altLang="zh-CN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/>
              <a:t>面向对象、结构化方法都是对复杂系统的建模设计技术</a:t>
            </a:r>
            <a:endParaRPr lang="en-US" altLang="zh-CN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/>
              <a:t>算法是语言无关的，大多数是可以用数学语言逻辑推导的</a:t>
            </a:r>
            <a:endParaRPr lang="en-US" altLang="zh-CN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b="1" dirty="0"/>
              <a:t>新手推荐交互式编程。</a:t>
            </a:r>
            <a:r>
              <a:rPr lang="zh-CN" altLang="en-US" dirty="0"/>
              <a:t>状态机理论 </a:t>
            </a:r>
            <a:r>
              <a:rPr lang="en-US" altLang="zh-CN" dirty="0"/>
              <a:t>= </a:t>
            </a:r>
            <a:r>
              <a:rPr lang="zh-CN" altLang="en-US" dirty="0"/>
              <a:t>交互</a:t>
            </a:r>
            <a:endParaRPr lang="en-US" altLang="zh-CN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b="1" dirty="0"/>
              <a:t>做好代码管理、环境管理</a:t>
            </a:r>
            <a:endParaRPr lang="en-US" altLang="zh-CN" b="1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b="1" dirty="0"/>
              <a:t>新手不要写语法糖！不要写语法糖！不要写语法糖！</a:t>
            </a:r>
            <a:endParaRPr lang="en-US" altLang="zh-CN" b="1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/>
              <a:t>机器学习 </a:t>
            </a:r>
            <a:r>
              <a:rPr lang="en-US" altLang="zh-CN" dirty="0"/>
              <a:t>= </a:t>
            </a:r>
            <a:r>
              <a:rPr lang="zh-CN" altLang="en-US" dirty="0"/>
              <a:t>数据科学 </a:t>
            </a:r>
            <a:r>
              <a:rPr lang="en-US" altLang="zh-CN" dirty="0"/>
              <a:t>= </a:t>
            </a:r>
            <a:r>
              <a:rPr lang="zh-CN" altLang="en-US" dirty="0"/>
              <a:t>人工智能</a:t>
            </a:r>
            <a:r>
              <a:rPr lang="en-US" altLang="zh-CN" dirty="0"/>
              <a:t> 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/>
              <a:t>推荐：</a:t>
            </a:r>
            <a:r>
              <a:rPr lang="en-US" altLang="zh-CN" b="1" dirty="0" err="1"/>
              <a:t>MiniConda</a:t>
            </a:r>
            <a:r>
              <a:rPr lang="zh-CN" altLang="en-US" b="1" dirty="0"/>
              <a:t>环境管理</a:t>
            </a:r>
            <a:r>
              <a:rPr lang="en-US" altLang="zh-CN" b="1" dirty="0"/>
              <a:t>+</a:t>
            </a:r>
            <a:r>
              <a:rPr lang="en-US" altLang="zh-CN" b="1" dirty="0" err="1"/>
              <a:t>VSCode.JupyterNotebook</a:t>
            </a:r>
            <a:r>
              <a:rPr lang="zh-CN" altLang="en-US" b="1" dirty="0"/>
              <a:t>内存管理（小型项目）</a:t>
            </a:r>
            <a:r>
              <a:rPr lang="en-US" altLang="zh-CN" dirty="0"/>
              <a:t>/</a:t>
            </a:r>
            <a:r>
              <a:rPr lang="en-US" altLang="zh-CN" dirty="0" err="1"/>
              <a:t>Jetbrains.PyCharm</a:t>
            </a:r>
            <a:r>
              <a:rPr lang="zh-CN" altLang="en-US" dirty="0"/>
              <a:t>内存管理（大型项目）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183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C5913-8D9C-4BAF-A340-34D408C2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自学资源与前沿进展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59AFB-D64F-47B5-A29D-12FA8FD8D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4991" cy="4351338"/>
          </a:xfrm>
        </p:spPr>
        <p:txBody>
          <a:bodyPr/>
          <a:lstStyle/>
          <a:p>
            <a:r>
              <a:rPr lang="zh-CN" altLang="en-US" dirty="0"/>
              <a:t>公众号：机器之心</a:t>
            </a:r>
            <a:endParaRPr lang="en-US" altLang="zh-CN" dirty="0"/>
          </a:p>
          <a:p>
            <a:r>
              <a:rPr lang="zh-CN" altLang="en-US" dirty="0"/>
              <a:t>公众号：新智元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linkClick r:id="rId2"/>
              </a:rPr>
              <a:t>吴恩达</a:t>
            </a:r>
            <a:r>
              <a:rPr lang="en-US" altLang="zh-CN" dirty="0">
                <a:hlinkClick r:id="rId2"/>
              </a:rPr>
              <a:t>『</a:t>
            </a:r>
            <a:r>
              <a:rPr lang="zh-CN" altLang="en-US" dirty="0">
                <a:hlinkClick r:id="rId2"/>
              </a:rPr>
              <a:t>提示工程</a:t>
            </a:r>
            <a:r>
              <a:rPr lang="en-US" altLang="zh-CN" dirty="0">
                <a:hlinkClick r:id="rId2"/>
              </a:rPr>
              <a:t>』</a:t>
            </a:r>
            <a:r>
              <a:rPr lang="zh-CN" altLang="en-US" dirty="0">
                <a:hlinkClick r:id="rId2"/>
              </a:rPr>
              <a:t>课程</a:t>
            </a:r>
            <a:endParaRPr lang="en-US" altLang="zh-CN" dirty="0"/>
          </a:p>
          <a:p>
            <a:r>
              <a:rPr lang="zh-CN" altLang="en-US" dirty="0">
                <a:hlinkClick r:id="rId3"/>
              </a:rPr>
              <a:t>跟李沐学</a:t>
            </a:r>
            <a:r>
              <a:rPr lang="en-US" altLang="zh-CN" dirty="0">
                <a:hlinkClick r:id="rId3"/>
              </a:rPr>
              <a:t>AI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DD129D-957D-443F-A4ED-887C6C411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t="18406" r="14138" b="25870"/>
          <a:stretch/>
        </p:blipFill>
        <p:spPr>
          <a:xfrm>
            <a:off x="8118613" y="1467817"/>
            <a:ext cx="3177439" cy="43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8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D46F4-9C15-4972-B3F3-C432CB15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吴恩达课程核心要点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684D30-F8FE-4510-8D35-C353AFA9F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effectLst/>
                <a:latin typeface="Consolas" panose="020B0609020204030204" pitchFamily="49" charset="0"/>
              </a:rPr>
              <a:t>提示工程的两大原则</a:t>
            </a:r>
          </a:p>
          <a:p>
            <a:pPr marL="0" indent="0">
              <a:buNone/>
            </a:pPr>
            <a:r>
              <a:rPr lang="en-US" altLang="zh-CN" b="1" dirty="0">
                <a:effectLst/>
                <a:latin typeface="Consolas" panose="020B0609020204030204" pitchFamily="49" charset="0"/>
              </a:rPr>
              <a:t>  Write clear and specific instructions</a:t>
            </a:r>
          </a:p>
          <a:p>
            <a:pPr marL="0" indent="0">
              <a:buNone/>
            </a:pPr>
            <a:r>
              <a:rPr lang="en-US" altLang="zh-CN" b="1" dirty="0">
                <a:effectLst/>
                <a:latin typeface="Consolas" panose="020B0609020204030204" pitchFamily="49" charset="0"/>
              </a:rPr>
              <a:t>  Give the model time to think</a:t>
            </a:r>
          </a:p>
          <a:p>
            <a:pPr marL="0" indent="0">
              <a:buNone/>
            </a:pPr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Write clear and specific instructions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技巧一：使用分隔符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技巧二：获取结构化的输出（非常推荐大家熟练使用）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技巧三：让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LLM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检查文本是否满足条件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技巧四：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Few-shot prompting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（先做老师演示几个例题和答案让模型熟悉这种风格）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Give the model time to think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技巧一：明确完成任务所需的步骤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技巧二：获取结构化的输出（非常推荐大家熟练使用）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064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939</Words>
  <Application>Microsoft Office PowerPoint</Application>
  <PresentationFormat>宽屏</PresentationFormat>
  <Paragraphs>112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Gilroy</vt:lpstr>
      <vt:lpstr>等线</vt:lpstr>
      <vt:lpstr>等线 Light</vt:lpstr>
      <vt:lpstr>Arial</vt:lpstr>
      <vt:lpstr>Consolas</vt:lpstr>
      <vt:lpstr>Office 主题​​</vt:lpstr>
      <vt:lpstr>Informatics</vt:lpstr>
      <vt:lpstr>助教</vt:lpstr>
      <vt:lpstr>Embracing AIGC</vt:lpstr>
      <vt:lpstr>课程目标</vt:lpstr>
      <vt:lpstr>主流！通用！实用！</vt:lpstr>
      <vt:lpstr>拒绝回答</vt:lpstr>
      <vt:lpstr>Zen</vt:lpstr>
      <vt:lpstr>自学资源与前沿进展</vt:lpstr>
      <vt:lpstr>吴恩达课程核心要点</vt:lpstr>
      <vt:lpstr>Deep Learning原理</vt:lpstr>
      <vt:lpstr>Stanford AI Town</vt:lpstr>
      <vt:lpstr>奶奶漏洞</vt:lpstr>
      <vt:lpstr>内容生产工作流Workflow</vt:lpstr>
      <vt:lpstr>更强的Generative AI</vt:lpstr>
      <vt:lpstr>User-controllable Parameter</vt:lpstr>
      <vt:lpstr>AIGC怎么教？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大模型时代</dc:title>
  <dc:creator>YUAN Zhangyizhe</dc:creator>
  <cp:lastModifiedBy>YUAN Zhangyizhe</cp:lastModifiedBy>
  <cp:revision>42</cp:revision>
  <dcterms:created xsi:type="dcterms:W3CDTF">2023-09-20T23:43:36Z</dcterms:created>
  <dcterms:modified xsi:type="dcterms:W3CDTF">2023-09-21T07:35:28Z</dcterms:modified>
</cp:coreProperties>
</file>